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IBM Plex Sans Medium"/>
      <p:regular r:id="rId28"/>
    </p:embeddedFont>
    <p:embeddedFont>
      <p:font typeface="IBM Plex Sans Medium"/>
      <p:regular r:id="rId29"/>
    </p:embeddedFont>
    <p:embeddedFont>
      <p:font typeface="IBM Plex Sans Medium"/>
      <p:regular r:id="rId30"/>
    </p:embeddedFont>
    <p:embeddedFont>
      <p:font typeface="IBM Plex Sans Medium"/>
      <p:regular r:id="rId31"/>
    </p:embeddedFont>
    <p:embeddedFont>
      <p:font typeface="Roboto"/>
      <p:regular r:id="rId32"/>
    </p:embeddedFont>
    <p:embeddedFont>
      <p:font typeface="Roboto"/>
      <p:regular r:id="rId33"/>
    </p:embeddedFont>
    <p:embeddedFont>
      <p:font typeface="Roboto"/>
      <p:regular r:id="rId34"/>
    </p:embeddedFont>
    <p:embeddedFont>
      <p:font typeface="Roboto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Relationship Id="rId34" Type="http://schemas.openxmlformats.org/officeDocument/2006/relationships/font" Target="fonts/font7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slideLayout" Target="../slideLayouts/slideLayout15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slideLayout" Target="../slideLayouts/slideLayout16.xml"/><Relationship Id="rId10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slideLayout" Target="../slideLayouts/slideLayout18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19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486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Основи криптовалют і блокчейн-технологій: від теорії до практики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136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Вітаємо вас на всеохоплюючому курсі з основ криптовалют та блокчейн-технологій! Ми розглянемо фундаментальні концепції криптопростору з особливим акцентом на Bitcoin – першій та найвпливовішій криптовалюті світу.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6812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 курс допоможе вам зрозуміти ключові переваги та відмінні риси блокчейну порівняно з традиційними системами баз даних. Починаючи з криптовалют як перших застосувань блокчейну, ми поступово перейдемо до того, як ці технології можуть вирішувати нові проблеми в різних галузях.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705469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706231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7037784"/>
            <a:ext cx="7609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599837"/>
            <a:ext cx="5443776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SHA-256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2119" y="1606867"/>
            <a:ext cx="7619762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Hash Algorithm 256-bit (SHA-256): хеш-функція, що генерує вихід фіксованого розміру 256 біт (32 байти) незалежно від розміру вхідних даних. У Bitcoin використовується подвійний SHA-256 (хешування двічі) для посилення безпеки.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62119" y="3462933"/>
            <a:ext cx="333613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Характеристики SHA-256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62119" y="4020741"/>
            <a:ext cx="354425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Фіксований розмір виходу: 256 біт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2119" y="4793694"/>
            <a:ext cx="35442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Подвійне хешування в Bitcoin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62119" y="5218271"/>
            <a:ext cx="354425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Висока криптографічна стійкість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5248" y="3462933"/>
            <a:ext cx="294286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Застосування в Bitcoin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45248" y="4020741"/>
            <a:ext cx="354425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адрес гаманців з публічних ключів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5248" y="4793694"/>
            <a:ext cx="354425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Обчислення хешу блоку для процесу майнінгу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5248" y="5566648"/>
            <a:ext cx="3544253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Забезпечення захисту Merkle Tree для транзакцій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2119" y="6584513"/>
            <a:ext cx="7619762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Майнери мають знайти nonce, який при додаванні до заголовка блоку створює хеш, менший за цільове значення — основа механізму Proof-of-Work в Bitcoin.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25041"/>
            <a:ext cx="4227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Цифровий підпис. Пара ключів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0618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Цифровий підпис у блокчейні забезпечує автентифікацію та цілісність транзакцій, гарантуючи, що тільки власник приватного ключа може розпоряджатися своїми активами.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15152"/>
            <a:ext cx="6861691" cy="1344930"/>
          </a:xfrm>
          <a:prstGeom prst="roundRect">
            <a:avLst>
              <a:gd name="adj" fmla="val 1265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510183" y="13284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Публічний ключ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0183" y="1573649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Загальнодоступний ключ, який використовується для перевірки цифрового підпису та шифрування повідомлень.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510183" y="182308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Поширюється вільно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10183" y="204418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Математично пов'язаний з приватним ключем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510183" y="226528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Неможливо вивести приватний ключ з публічного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7371874" y="1215152"/>
            <a:ext cx="6861691" cy="1344930"/>
          </a:xfrm>
          <a:prstGeom prst="roundRect">
            <a:avLst>
              <a:gd name="adj" fmla="val 1265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485221" y="13284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Приватний ключ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85221" y="1573649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Секретний ключ, що використовується для створення цифрового підпису та розшифрування повідомлень.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85221" y="1823085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Зберігається в таємниці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85221" y="2044184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Використовується для підписання транзакцій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485221" y="2265283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Втрата означає втрату доступу до коштів</a:t>
            </a:r>
            <a:endParaRPr lang="en-US" sz="8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2687598"/>
            <a:ext cx="9299853" cy="5216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910733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Ключі. Математичний принцип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🧠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✨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005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🔐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Що таке асиметрична криптографія?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22903"/>
            <a:ext cx="2501265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🧩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Аналогія — замок і чарівний ключ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2103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Уяви собі чарівний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замок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який має: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90452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один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який ЗАМИКАЄ замок — це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публічний ключ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12562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 інший,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секретний ключ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який ВІДМИКАЄ замок — це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приватний ключ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40911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📬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 можеш роздати всім замки (публічні ключі)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щоб люди могли надсилати тобі "пошту", замикаючи її в коробку.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69259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🔒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Але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відкрити ці коробки можеш лише ти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бо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тебе є приватний ключ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який ні в кого більше немає.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97608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🔁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 чому не можна просто "відгадати" приватний ключ?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25957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 ці замки зроблені за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особливим математичним принципом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54306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ЛЕГКО зробити замок (з публічного ключа)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764161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майже неможливо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зробити ключ назад — це якби ти намагався розкласти кекс назад на яйце, муку і молоко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🍰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🥚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дуже складно.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61171" y="1322903"/>
            <a:ext cx="2451497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🌀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Еліптичні криві — магічне колесо</a:t>
            </a:r>
            <a:endParaRPr lang="en-US" sz="11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171" y="1635204"/>
            <a:ext cx="6780014" cy="380333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61171" y="556605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Тепер уяви:</a:t>
            </a:r>
            <a:endParaRPr lang="en-US" sz="850" dirty="0"/>
          </a:p>
        </p:txBody>
      </p:sp>
      <p:sp>
        <p:nvSpPr>
          <p:cNvPr id="17" name="Text 14"/>
          <p:cNvSpPr/>
          <p:nvPr/>
        </p:nvSpPr>
        <p:spPr>
          <a:xfrm>
            <a:off x="7461171" y="5849541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нас 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магічне колесо з точками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(це еліптична крива)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7461171" y="607064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 крутимо його певну кількість разів (наприклад, 123456 разів) — і потрапляємо в точку на цьому колесі.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7461171" y="635412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🔢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Це число (скільки разів крутимо) 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приватний ключ</a:t>
            </a:r>
            <a:endParaRPr lang="en-US" sz="850" dirty="0"/>
          </a:p>
        </p:txBody>
      </p:sp>
      <p:sp>
        <p:nvSpPr>
          <p:cNvPr id="20" name="Text 17"/>
          <p:cNvSpPr/>
          <p:nvPr/>
        </p:nvSpPr>
        <p:spPr>
          <a:xfrm>
            <a:off x="7461171" y="66376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Точка, куди прийшли 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публічний ключ</a:t>
            </a:r>
            <a:endParaRPr lang="en-US" sz="850" dirty="0"/>
          </a:p>
        </p:txBody>
      </p:sp>
      <p:sp>
        <p:nvSpPr>
          <p:cNvPr id="21" name="Text 18"/>
          <p:cNvSpPr/>
          <p:nvPr/>
        </p:nvSpPr>
        <p:spPr>
          <a:xfrm>
            <a:off x="7461171" y="69211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🔐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Але! Якщо я бачу, куди ти прийшов (публічний ключ), я не знаю,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скільки разів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ти крутив колесо — надто багато варіантів!</a:t>
            </a:r>
            <a:endParaRPr lang="en-US" sz="850" dirty="0"/>
          </a:p>
        </p:txBody>
      </p:sp>
      <p:sp>
        <p:nvSpPr>
          <p:cNvPr id="22" name="Text 19"/>
          <p:cNvSpPr/>
          <p:nvPr/>
        </p:nvSpPr>
        <p:spPr>
          <a:xfrm>
            <a:off x="396835" y="7374612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🧠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Підсумок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396835" y="785693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2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1" y="7878128"/>
            <a:ext cx="170021" cy="212646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765334" y="7856934"/>
            <a:ext cx="18663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Асиметрична криптографія</a:t>
            </a:r>
            <a:endParaRPr lang="en-US" sz="1100" dirty="0"/>
          </a:p>
        </p:txBody>
      </p:sp>
      <p:sp>
        <p:nvSpPr>
          <p:cNvPr id="26" name="Text 22"/>
          <p:cNvSpPr/>
          <p:nvPr/>
        </p:nvSpPr>
        <p:spPr>
          <a:xfrm>
            <a:off x="765334" y="8102084"/>
            <a:ext cx="64931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замок з одним ключем для замикання, і іншим — для відкривання</a:t>
            </a:r>
            <a:endParaRPr lang="en-US" sz="850" dirty="0"/>
          </a:p>
        </p:txBody>
      </p:sp>
      <p:sp>
        <p:nvSpPr>
          <p:cNvPr id="27" name="Shape 23"/>
          <p:cNvSpPr/>
          <p:nvPr/>
        </p:nvSpPr>
        <p:spPr>
          <a:xfrm>
            <a:off x="7371874" y="7856934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2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79" y="7878128"/>
            <a:ext cx="170021" cy="212646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7740372" y="785693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Приватний ключ</a:t>
            </a:r>
            <a:endParaRPr lang="en-US" sz="1100" dirty="0"/>
          </a:p>
        </p:txBody>
      </p:sp>
      <p:sp>
        <p:nvSpPr>
          <p:cNvPr id="30" name="Text 25"/>
          <p:cNvSpPr/>
          <p:nvPr/>
        </p:nvSpPr>
        <p:spPr>
          <a:xfrm>
            <a:off x="7740372" y="8102084"/>
            <a:ext cx="64931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Секретний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він зберігається в тебе</a:t>
            </a:r>
            <a:endParaRPr lang="en-US" sz="850" dirty="0"/>
          </a:p>
        </p:txBody>
      </p:sp>
      <p:sp>
        <p:nvSpPr>
          <p:cNvPr id="31" name="Shape 26"/>
          <p:cNvSpPr/>
          <p:nvPr/>
        </p:nvSpPr>
        <p:spPr>
          <a:xfrm>
            <a:off x="396835" y="852439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41" y="8545592"/>
            <a:ext cx="170021" cy="212646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765334" y="85243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Публічний ключ</a:t>
            </a:r>
            <a:endParaRPr lang="en-US" sz="1100" dirty="0"/>
          </a:p>
        </p:txBody>
      </p:sp>
      <p:sp>
        <p:nvSpPr>
          <p:cNvPr id="34" name="Text 28"/>
          <p:cNvSpPr/>
          <p:nvPr/>
        </p:nvSpPr>
        <p:spPr>
          <a:xfrm>
            <a:off x="765334" y="8769548"/>
            <a:ext cx="64931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Відкритий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його можуть бачити всі</a:t>
            </a:r>
            <a:endParaRPr lang="en-US" sz="850" dirty="0"/>
          </a:p>
        </p:txBody>
      </p:sp>
      <p:sp>
        <p:nvSpPr>
          <p:cNvPr id="35" name="Shape 29"/>
          <p:cNvSpPr/>
          <p:nvPr/>
        </p:nvSpPr>
        <p:spPr>
          <a:xfrm>
            <a:off x="7371874" y="8524399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4379" y="8545592"/>
            <a:ext cx="170021" cy="212646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7740372" y="8524399"/>
            <a:ext cx="186535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Секрет неможливо вгадати</a:t>
            </a:r>
            <a:endParaRPr lang="en-US" sz="1100" dirty="0"/>
          </a:p>
        </p:txBody>
      </p:sp>
      <p:sp>
        <p:nvSpPr>
          <p:cNvPr id="38" name="Text 31"/>
          <p:cNvSpPr/>
          <p:nvPr/>
        </p:nvSpPr>
        <p:spPr>
          <a:xfrm>
            <a:off x="7740372" y="8769548"/>
            <a:ext cx="649319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 це як намагатись зібрати яйце з яєчні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🍳</a:t>
            </a:r>
            <a:endParaRPr lang="en-US" sz="850" dirty="0"/>
          </a:p>
        </p:txBody>
      </p:sp>
      <p:sp>
        <p:nvSpPr>
          <p:cNvPr id="39" name="Text 32"/>
          <p:cNvSpPr/>
          <p:nvPr/>
        </p:nvSpPr>
        <p:spPr>
          <a:xfrm>
            <a:off x="396835" y="907851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Реалізація в коді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⚙️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Як це виглядає на JavaScript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🧱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1. Встановлення бібліотеки: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109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Node.js просто напишіть:</a:t>
            </a:r>
            <a:endParaRPr lang="en-US" sz="850" dirty="0"/>
          </a:p>
        </p:txBody>
      </p:sp>
      <p:sp>
        <p:nvSpPr>
          <p:cNvPr id="6" name="Shape 4"/>
          <p:cNvSpPr/>
          <p:nvPr/>
        </p:nvSpPr>
        <p:spPr>
          <a:xfrm>
            <a:off x="396835" y="1819870"/>
            <a:ext cx="13836729" cy="351472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7" name="Shape 5"/>
          <p:cNvSpPr/>
          <p:nvPr/>
        </p:nvSpPr>
        <p:spPr>
          <a:xfrm>
            <a:off x="391239" y="1819870"/>
            <a:ext cx="13847921" cy="351472"/>
          </a:xfrm>
          <a:prstGeom prst="roundRect">
            <a:avLst>
              <a:gd name="adj" fmla="val 4840"/>
            </a:avLst>
          </a:prstGeom>
          <a:solidFill>
            <a:srgbClr val="4D1F00"/>
          </a:solidFill>
          <a:ln/>
        </p:spPr>
      </p:sp>
      <p:sp>
        <p:nvSpPr>
          <p:cNvPr id="8" name="Text 6"/>
          <p:cNvSpPr/>
          <p:nvPr/>
        </p:nvSpPr>
        <p:spPr>
          <a:xfrm>
            <a:off x="504587" y="1904881"/>
            <a:ext cx="136212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elliptic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29885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📜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Код: створення підпису та перевірка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96835" y="2607826"/>
            <a:ext cx="13836729" cy="4706303"/>
          </a:xfrm>
          <a:prstGeom prst="roundRect">
            <a:avLst>
              <a:gd name="adj" fmla="val 361"/>
            </a:avLst>
          </a:prstGeom>
          <a:solidFill>
            <a:srgbClr val="4D1F00"/>
          </a:solidFill>
          <a:ln/>
        </p:spPr>
      </p:sp>
      <p:sp>
        <p:nvSpPr>
          <p:cNvPr id="11" name="Shape 9"/>
          <p:cNvSpPr/>
          <p:nvPr/>
        </p:nvSpPr>
        <p:spPr>
          <a:xfrm>
            <a:off x="391239" y="2607826"/>
            <a:ext cx="13847921" cy="4706303"/>
          </a:xfrm>
          <a:prstGeom prst="roundRect">
            <a:avLst>
              <a:gd name="adj" fmla="val 361"/>
            </a:avLst>
          </a:prstGeom>
          <a:solidFill>
            <a:srgbClr val="4D1F00"/>
          </a:solidFill>
          <a:ln/>
        </p:spPr>
      </p:sp>
      <p:sp>
        <p:nvSpPr>
          <p:cNvPr id="12" name="Text 10"/>
          <p:cNvSpPr/>
          <p:nvPr/>
        </p:nvSpPr>
        <p:spPr>
          <a:xfrm>
            <a:off x="504587" y="2692837"/>
            <a:ext cx="13621226" cy="453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EC = require('elliptic').ec;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sha256 = require('crypto-js/sha256');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1. Вибираємо тип кривої (таку ж використовує Bitcoin)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ec = new EC('secp256k1');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2. Створюємо пару ключів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key = ec.genKeyPair();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3. Наше повідомлення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message = "Я перевів 1 BTC Олегу";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4. Робимо хеш повідомлення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msgHash = sha256(message).toString();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5. Підписуємо хеш нашим приватним ключем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signature = key.sign(msgHash);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6. Отримуємо публічний ключ для перевірки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publicKey = key.getPublic('hex');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7. Перевіряємо чи підпис справжній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isValid = ec.keyFromPublic(publicKey, 'hex').verify(msgHash, signature);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console.log("Підпис дійсний?", isValid);  // 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744164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true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775061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📛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Що буде, якщо хтось змінить повідомлення?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396835" y="8059579"/>
            <a:ext cx="13836729" cy="1077278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6" name="Shape 14"/>
          <p:cNvSpPr/>
          <p:nvPr/>
        </p:nvSpPr>
        <p:spPr>
          <a:xfrm>
            <a:off x="391239" y="8059579"/>
            <a:ext cx="13847921" cy="1077278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7" name="Text 15"/>
          <p:cNvSpPr/>
          <p:nvPr/>
        </p:nvSpPr>
        <p:spPr>
          <a:xfrm>
            <a:off x="504587" y="8144589"/>
            <a:ext cx="1362122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fakeMessage = "Я перевів 100 BTC Олегу";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fakeHash = sha256(fakeMessage).toString();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isFakeValid = ec.keyFromPublic(publicKey, 'hex').verify(fakeHash, signature);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console.log("Підпис дійсний для зміненого повідомлення?", isFakeValid);  // 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96835" y="92643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false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957333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📌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Що робить кожна частина коду: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396835" y="9882307"/>
            <a:ext cx="13836729" cy="1678543"/>
          </a:xfrm>
          <a:prstGeom prst="roundRect">
            <a:avLst>
              <a:gd name="adj" fmla="val 101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404455" y="9889927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17803" y="996553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Функція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7432358" y="9965531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Призначення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404455" y="10222587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7803" y="1029819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ec.genKeyPair()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7432358" y="10298192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 пару ключів: приватний і публічний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404455" y="10555248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517803" y="1063085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key.sign()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7432358" y="1063085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 підпис для нашого повідомлення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404455" y="10887908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517803" y="1096351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key.getPublic()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7432358" y="10963513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показує публічний ключ іншим</a:t>
            </a:r>
            <a:endParaRPr lang="en-US" sz="850" dirty="0"/>
          </a:p>
        </p:txBody>
      </p:sp>
      <p:sp>
        <p:nvSpPr>
          <p:cNvPr id="33" name="Shape 31"/>
          <p:cNvSpPr/>
          <p:nvPr/>
        </p:nvSpPr>
        <p:spPr>
          <a:xfrm>
            <a:off x="404455" y="11220569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517803" y="1129617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verify()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7432358" y="11296174"/>
            <a:ext cx="66802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перевіряє, чи підпис справжній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396835" y="1168836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387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Асиметрична криптографія + цифровий підпис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🔐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Що таке асиметрична криптографія?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1988820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🔑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Аналогія: Чарівний штамп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96835" y="161341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Уяви: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9690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Чарівний штамп (приватний ключ) для унікальних печаток.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118003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Печатку неможливо підробити.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3391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Спеціальна замкова щілина (публічний ключ) для перевірки: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622590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🟢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"Лист дійсно від Олександра"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90607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🔴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"Підпис фальшивий"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171" y="1315283"/>
            <a:ext cx="1942862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🔁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Практичне застосування: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61171" y="161341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1"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🔏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Підписуєш повідомлення приватним ключем.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7461171" y="1834515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📤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Відправляєш повідомлення з підписом.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61171" y="205561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Отримувач перевіряє підпис публічним ключем.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7461171" y="233910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 твого приватного ключа ніхто не зможе створити дійсний підпис.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33170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 працює асиметрична криптографія в Bitcoin:</a:t>
            </a:r>
            <a:endParaRPr lang="en-US" sz="8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626048"/>
            <a:ext cx="566976" cy="680442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133832" y="3739396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🌀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Еліптичні криві</a:t>
            </a:r>
            <a:endParaRPr lang="en-US" sz="1100" dirty="0"/>
          </a:p>
        </p:txBody>
      </p:sp>
      <p:sp>
        <p:nvSpPr>
          <p:cNvPr id="19" name="Text 16"/>
          <p:cNvSpPr/>
          <p:nvPr/>
        </p:nvSpPr>
        <p:spPr>
          <a:xfrm>
            <a:off x="1133832" y="3992166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Магічне колесо з точками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(еліптична крива): крутимо певну кількість разів і потрапляємо в точку.</a:t>
            </a:r>
            <a:endParaRPr lang="en-US" sz="85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4306491"/>
            <a:ext cx="566976" cy="902732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133832" y="44198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Ключі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1133832" y="4664988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🔢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Кількість обертів 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приватний ключ</a:t>
            </a:r>
            <a:endParaRPr lang="en-US" sz="850" dirty="0"/>
          </a:p>
        </p:txBody>
      </p:sp>
      <p:sp>
        <p:nvSpPr>
          <p:cNvPr id="23" name="Text 19"/>
          <p:cNvSpPr/>
          <p:nvPr/>
        </p:nvSpPr>
        <p:spPr>
          <a:xfrm>
            <a:off x="1133832" y="4914424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Кінцева точка 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публічний ключ</a:t>
            </a:r>
            <a:endParaRPr lang="en-US" sz="85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209223"/>
            <a:ext cx="566976" cy="115978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133832" y="5322570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📘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Bitcoin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1133832" y="5575340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Транзакція = "лист"</a:t>
            </a:r>
            <a:endParaRPr lang="en-US" sz="850" dirty="0"/>
          </a:p>
        </p:txBody>
      </p:sp>
      <p:sp>
        <p:nvSpPr>
          <p:cNvPr id="27" name="Text 22"/>
          <p:cNvSpPr/>
          <p:nvPr/>
        </p:nvSpPr>
        <p:spPr>
          <a:xfrm>
            <a:off x="1133832" y="5824776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Підпис приватним ключем</a:t>
            </a:r>
            <a:endParaRPr lang="en-US" sz="850" dirty="0"/>
          </a:p>
        </p:txBody>
      </p:sp>
      <p:sp>
        <p:nvSpPr>
          <p:cNvPr id="28" name="Text 23"/>
          <p:cNvSpPr/>
          <p:nvPr/>
        </p:nvSpPr>
        <p:spPr>
          <a:xfrm>
            <a:off x="1133832" y="6074212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Перевірка публічним ключем</a:t>
            </a:r>
            <a:endParaRPr lang="en-US" sz="850" dirty="0"/>
          </a:p>
        </p:txBody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35" y="6369010"/>
            <a:ext cx="566976" cy="680442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133832" y="648235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Секрет захищено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1133832" y="6727508"/>
            <a:ext cx="1309973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 яйце в яєчні — не зібрати назад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🍳</a:t>
            </a:r>
            <a:endParaRPr lang="en-US" sz="850" dirty="0"/>
          </a:p>
        </p:txBody>
      </p:sp>
      <p:sp>
        <p:nvSpPr>
          <p:cNvPr id="32" name="Text 26"/>
          <p:cNvSpPr/>
          <p:nvPr/>
        </p:nvSpPr>
        <p:spPr>
          <a:xfrm>
            <a:off x="396835" y="7219474"/>
            <a:ext cx="1417558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🧠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Підсумок</a:t>
            </a:r>
            <a:endParaRPr lang="en-US" sz="1100" dirty="0"/>
          </a:p>
        </p:txBody>
      </p:sp>
      <p:sp>
        <p:nvSpPr>
          <p:cNvPr id="33" name="Shape 27"/>
          <p:cNvSpPr/>
          <p:nvPr/>
        </p:nvSpPr>
        <p:spPr>
          <a:xfrm>
            <a:off x="396835" y="770179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41" y="7722989"/>
            <a:ext cx="170021" cy="212646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765334" y="7701796"/>
            <a:ext cx="18663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Асиметрична криптографія</a:t>
            </a:r>
            <a:endParaRPr lang="en-US" sz="1100" dirty="0"/>
          </a:p>
        </p:txBody>
      </p:sp>
      <p:sp>
        <p:nvSpPr>
          <p:cNvPr id="36" name="Text 29"/>
          <p:cNvSpPr/>
          <p:nvPr/>
        </p:nvSpPr>
        <p:spPr>
          <a:xfrm>
            <a:off x="765334" y="7946946"/>
            <a:ext cx="41681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Замок з різними ключами для замикання та відкривання</a:t>
            </a:r>
            <a:endParaRPr lang="en-US" sz="850" dirty="0"/>
          </a:p>
        </p:txBody>
      </p:sp>
      <p:sp>
        <p:nvSpPr>
          <p:cNvPr id="37" name="Shape 30"/>
          <p:cNvSpPr/>
          <p:nvPr/>
        </p:nvSpPr>
        <p:spPr>
          <a:xfrm>
            <a:off x="5046821" y="770179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327" y="7722989"/>
            <a:ext cx="170021" cy="212646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5415320" y="77017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Приватний ключ</a:t>
            </a:r>
            <a:endParaRPr lang="en-US" sz="1100" dirty="0"/>
          </a:p>
        </p:txBody>
      </p:sp>
      <p:sp>
        <p:nvSpPr>
          <p:cNvPr id="40" name="Text 32"/>
          <p:cNvSpPr/>
          <p:nvPr/>
        </p:nvSpPr>
        <p:spPr>
          <a:xfrm>
            <a:off x="5415320" y="7946946"/>
            <a:ext cx="41681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Секретний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тільки у власника</a:t>
            </a:r>
            <a:endParaRPr lang="en-US" sz="850" dirty="0"/>
          </a:p>
        </p:txBody>
      </p:sp>
      <p:sp>
        <p:nvSpPr>
          <p:cNvPr id="41" name="Shape 33"/>
          <p:cNvSpPr/>
          <p:nvPr/>
        </p:nvSpPr>
        <p:spPr>
          <a:xfrm>
            <a:off x="9696807" y="7701796"/>
            <a:ext cx="255151" cy="255151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9313" y="7722989"/>
            <a:ext cx="170021" cy="212646"/>
          </a:xfrm>
          <a:prstGeom prst="rect">
            <a:avLst/>
          </a:prstGeom>
        </p:spPr>
      </p:pic>
      <p:sp>
        <p:nvSpPr>
          <p:cNvPr id="43" name="Text 34"/>
          <p:cNvSpPr/>
          <p:nvPr/>
        </p:nvSpPr>
        <p:spPr>
          <a:xfrm>
            <a:off x="10065306" y="77017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Публічний ключ</a:t>
            </a:r>
            <a:endParaRPr lang="en-US" sz="1100" dirty="0"/>
          </a:p>
        </p:txBody>
      </p:sp>
      <p:sp>
        <p:nvSpPr>
          <p:cNvPr id="44" name="Text 35"/>
          <p:cNvSpPr/>
          <p:nvPr/>
        </p:nvSpPr>
        <p:spPr>
          <a:xfrm>
            <a:off x="10065306" y="7946946"/>
            <a:ext cx="41681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Відкритий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для всіх</a:t>
            </a:r>
            <a:endParaRPr lang="en-US" sz="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4004"/>
            <a:ext cx="13096637" cy="136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Bitcoin у реальному житті: гаманці, майнінг та транзакції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642" y="2411611"/>
            <a:ext cx="1620679" cy="12624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914" y="3006685"/>
            <a:ext cx="308134" cy="3851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70396" y="2630686"/>
            <a:ext cx="358937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Користувацький інтерфейс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070396" y="3104436"/>
            <a:ext cx="6802636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Гаманці та платіжні системи для щоденного взаємодії з мережею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4906089" y="3686175"/>
            <a:ext cx="8902660" cy="15240"/>
          </a:xfrm>
          <a:prstGeom prst="roundRect">
            <a:avLst>
              <a:gd name="adj" fmla="val 215668"/>
            </a:avLst>
          </a:prstGeom>
          <a:solidFill>
            <a:srgbClr val="61646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03" y="3728799"/>
            <a:ext cx="3241358" cy="1262420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14" y="4167426"/>
            <a:ext cx="308134" cy="3851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0735" y="3947874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Транзакції та біржі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5880735" y="4421624"/>
            <a:ext cx="5336143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Процеси обміну та торгівлі Bitcoin у реальному світі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5716429" y="5003363"/>
            <a:ext cx="8092321" cy="15240"/>
          </a:xfrm>
          <a:prstGeom prst="roundRect">
            <a:avLst>
              <a:gd name="adj" fmla="val 215668"/>
            </a:avLst>
          </a:prstGeom>
          <a:solidFill>
            <a:srgbClr val="61646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963" y="5045988"/>
            <a:ext cx="4862036" cy="1262420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795" y="5484614"/>
            <a:ext cx="308134" cy="3851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1074" y="5265063"/>
            <a:ext cx="348222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Майнінг та підтвердження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6691074" y="5738813"/>
            <a:ext cx="6668929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Технічна інфраструктура, що забезпечує функціонування мережі</a:t>
            </a:r>
            <a:endParaRPr lang="en-US" sz="1700" dirty="0"/>
          </a:p>
        </p:txBody>
      </p:sp>
      <p:sp>
        <p:nvSpPr>
          <p:cNvPr id="17" name="Shape 9"/>
          <p:cNvSpPr/>
          <p:nvPr/>
        </p:nvSpPr>
        <p:spPr>
          <a:xfrm>
            <a:off x="6526768" y="6320552"/>
            <a:ext cx="7281982" cy="15240"/>
          </a:xfrm>
          <a:prstGeom prst="roundRect">
            <a:avLst>
              <a:gd name="adj" fmla="val 215668"/>
            </a:avLst>
          </a:prstGeom>
          <a:solidFill>
            <a:srgbClr val="61646A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505" y="6363176"/>
            <a:ext cx="6482834" cy="1262420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795" y="6801803"/>
            <a:ext cx="308134" cy="385167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1414" y="6582251"/>
            <a:ext cx="3114437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Управління та розвиток</a:t>
            </a:r>
            <a:endParaRPr lang="en-US" sz="2150" dirty="0"/>
          </a:p>
        </p:txBody>
      </p:sp>
      <p:sp>
        <p:nvSpPr>
          <p:cNvPr id="21" name="Text 11"/>
          <p:cNvSpPr/>
          <p:nvPr/>
        </p:nvSpPr>
        <p:spPr>
          <a:xfrm>
            <a:off x="7501414" y="7056001"/>
            <a:ext cx="5871924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Процеси прийняття рішень щодо змін у протоколі Bitcoin</a:t>
            </a:r>
            <a:endParaRPr lang="en-US" sz="17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869" y="1518761"/>
            <a:ext cx="8210074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Типи Bitcoin-гаманців та їх механіка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489" y="2619018"/>
            <a:ext cx="2534364" cy="253436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253" y="2619018"/>
            <a:ext cx="2534364" cy="2534364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18" y="2619018"/>
            <a:ext cx="2534364" cy="2534364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782" y="2619018"/>
            <a:ext cx="2534364" cy="2534364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1547" y="2619018"/>
            <a:ext cx="2534364" cy="253436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66869" y="5491520"/>
            <a:ext cx="13296662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Bitcoin-гаманці – це програмні або апаратні засоби, що дозволяють користувачам взаємодіяти з блокчейном Bitcoin. Залежно від потреб у безпеці та зручності, користувачі можуть обрати апаратні гаманці (найбезпечніші, але менш зручні), мобільні додатки (баланс безпеки та мобільності), настільні програми (для регулярного використання), паперові гаманці (для довгострокового зберігання) або веб-гаманці (найзручніші, але найменш безпечні).</a:t>
            </a: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10050780" cy="542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Процес майнінгу Bitcoin: від транзакції до блоку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38" y="1366599"/>
            <a:ext cx="867608" cy="12774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217" y="1540073"/>
            <a:ext cx="2320647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Створення транзакцій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35217" y="1915239"/>
            <a:ext cx="1228784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Користувачі створюють транзакції з адресами відправника та отримувача, сумою та комісією. Кожна транзакція має цифровий підпис, який підтверджує право на використання монет.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38" y="2644021"/>
            <a:ext cx="867608" cy="12774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35217" y="2817495"/>
            <a:ext cx="216920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Передача в мемпул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35217" y="3192661"/>
            <a:ext cx="1228784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Підписані транзакції потрапляють у мережу Bitcoin. Кожен вузол перевіряє їх правильність та зберігає в своєму локальному сховищі (мемпулі) до моменту обробки.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38" y="3921443"/>
            <a:ext cx="867608" cy="127742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35217" y="4094917"/>
            <a:ext cx="289405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Вибір транзакцій майнером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35217" y="4470082"/>
            <a:ext cx="1228784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Майнери відбирають транзакції для нового блоку, віддаючи перевагу тим, що мають вищу комісію. Вони також додають спеціальну транзакцію з винагородою для себе.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8" y="5198864"/>
            <a:ext cx="867608" cy="127742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35217" y="5372338"/>
            <a:ext cx="406157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Рішення криптографічної головоломки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35217" y="5747504"/>
            <a:ext cx="1228784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Спеціальне обладнання перебирає мільйони варіантів, щоб знайти правильне число (хеш). Це схоже на лотерею, яка в середньому виграється раз на 10 хвилин.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38" y="6476286"/>
            <a:ext cx="867608" cy="127742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35217" y="6649760"/>
            <a:ext cx="3068598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Додавання блоку до ланцюга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35217" y="7024926"/>
            <a:ext cx="12287845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 головоломка вирішена, новий блок відправляється всім учасникам мережі. Вони перевіряють його правильність і додають до свого блокчейну. Після цього майнери починають роботу над наступним блоком.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9331" y="465773"/>
            <a:ext cx="7958138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Теорія ігор і мережеві атаки: як зруйнувати Bitcoin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079331" y="1969056"/>
            <a:ext cx="381119" cy="38111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792" y="2000786"/>
            <a:ext cx="254079" cy="3175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9757" y="1969056"/>
            <a:ext cx="211752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Атака "51%"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629757" y="2335292"/>
            <a:ext cx="740771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Якщо зловмисник контролює більше 50% обчислювальної потужності мережі, він може змінювати історію транзакцій та блокувати нові транзакції. Ця атака стає все більш складною і дорогою з ростом мережі Bitcoin.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6079331" y="3508058"/>
            <a:ext cx="381119" cy="38111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792" y="3539788"/>
            <a:ext cx="254079" cy="3175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29757" y="3508058"/>
            <a:ext cx="3003590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Атака подвійного витрачання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6629757" y="3874294"/>
            <a:ext cx="740771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Зловмисник намагається двічі витратити ті самі кошти, створюючи конфліктуючі транзакції та маніпулюючи підтвердженнями в мережі. Ризик зменшується з кожним додатковим підтвердженням блоку.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6079331" y="5047059"/>
            <a:ext cx="381119" cy="38111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792" y="5078790"/>
            <a:ext cx="254079" cy="3175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9757" y="5047059"/>
            <a:ext cx="211752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Мережеві атаки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6629757" y="5413296"/>
            <a:ext cx="740771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DDoS-атаки на ключові вузли, атаки Sybil (створення багатьох фіктивних вузлів), атаки розщеплення мережі та атаки на систему DNS можуть тимчасово порушити роботу мережі Bitcoin.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6079331" y="6586061"/>
            <a:ext cx="381119" cy="381119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2792" y="6617791"/>
            <a:ext cx="254079" cy="3175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629757" y="6586061"/>
            <a:ext cx="2117527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Атака "Голдфінгер"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6629757" y="6952298"/>
            <a:ext cx="7407712" cy="812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Атака з метою знищення або значного знецінення Bitcoin, мотивована зовнішніми економічними інтересами, наприклад, захистом традиційних фінансових систем від конкуренції.</a:t>
            </a:r>
            <a:endParaRPr lang="en-US"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685" y="414695"/>
            <a:ext cx="8088630" cy="942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Зловмисні стратегії майнінгу для отримання прибутку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27685" y="1583055"/>
            <a:ext cx="8088630" cy="5339239"/>
          </a:xfrm>
          <a:prstGeom prst="roundRect">
            <a:avLst>
              <a:gd name="adj" fmla="val 4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35305" y="1590675"/>
            <a:ext cx="8073390" cy="4373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86038" y="1688663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Тип атаки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708196" y="1688663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Механізм дії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4726543" y="1688663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Рівень загрози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6744891" y="1688663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Контрзаходи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535305" y="2027992"/>
            <a:ext cx="8073390" cy="14026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86038" y="2125980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Selfish Mining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2708196" y="2125980"/>
            <a:ext cx="1709261" cy="1206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Майнери приховують знайдені блоки та публікують їх стратегічно, щоб отримати перевагу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4726543" y="2125980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Середній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744891" y="2125980"/>
            <a:ext cx="1713071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Модифікації протоколу вибору ланцюжка, алгоритми виявлення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535305" y="3430667"/>
            <a:ext cx="8073390" cy="11613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86038" y="3528655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Fee Sniping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2708196" y="3528655"/>
            <a:ext cx="1709261" cy="96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Ігнорування поточного блоку на користь майбутніх блоків з вищими комісіями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4726543" y="3528655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Низький</a:t>
            </a:r>
            <a:endParaRPr lang="en-US" sz="1150" dirty="0"/>
          </a:p>
        </p:txBody>
      </p:sp>
      <p:sp>
        <p:nvSpPr>
          <p:cNvPr id="19" name="Text 16"/>
          <p:cNvSpPr/>
          <p:nvPr/>
        </p:nvSpPr>
        <p:spPr>
          <a:xfrm>
            <a:off x="6744891" y="3528655"/>
            <a:ext cx="1713071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Часові обмеження для блоків, резервування комісій</a:t>
            </a:r>
            <a:endParaRPr lang="en-US" sz="1150" dirty="0"/>
          </a:p>
        </p:txBody>
      </p:sp>
      <p:sp>
        <p:nvSpPr>
          <p:cNvPr id="20" name="Shape 17"/>
          <p:cNvSpPr/>
          <p:nvPr/>
        </p:nvSpPr>
        <p:spPr>
          <a:xfrm>
            <a:off x="535305" y="4592003"/>
            <a:ext cx="8073390" cy="11613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86038" y="4689991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Block Withholding</a:t>
            </a:r>
            <a:endParaRPr lang="en-US" sz="1150" dirty="0"/>
          </a:p>
        </p:txBody>
      </p:sp>
      <p:sp>
        <p:nvSpPr>
          <p:cNvPr id="22" name="Text 19"/>
          <p:cNvSpPr/>
          <p:nvPr/>
        </p:nvSpPr>
        <p:spPr>
          <a:xfrm>
            <a:off x="2708196" y="4689991"/>
            <a:ext cx="1709261" cy="96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Участь у пулі без публікації знайдених блоків, зменшення прибутку пулу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4726543" y="4689991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Високий для пулів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6744891" y="4689991"/>
            <a:ext cx="1713071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Розширені системи винагороди, моніторинг діяльності</a:t>
            </a:r>
            <a:endParaRPr lang="en-US" sz="1150" dirty="0"/>
          </a:p>
        </p:txBody>
      </p:sp>
      <p:sp>
        <p:nvSpPr>
          <p:cNvPr id="25" name="Shape 22"/>
          <p:cNvSpPr/>
          <p:nvPr/>
        </p:nvSpPr>
        <p:spPr>
          <a:xfrm>
            <a:off x="535305" y="5753338"/>
            <a:ext cx="8073390" cy="11613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86038" y="5851327"/>
            <a:ext cx="171307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Канібалізація пулів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2708196" y="5851327"/>
            <a:ext cx="1709261" cy="96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Переключення між різними пулами для максимізації прибутку за рахунок інших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4726543" y="5851327"/>
            <a:ext cx="170926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Середній</a:t>
            </a:r>
            <a:endParaRPr lang="en-US" sz="1150" dirty="0"/>
          </a:p>
        </p:txBody>
      </p:sp>
      <p:sp>
        <p:nvSpPr>
          <p:cNvPr id="29" name="Text 26"/>
          <p:cNvSpPr/>
          <p:nvPr/>
        </p:nvSpPr>
        <p:spPr>
          <a:xfrm>
            <a:off x="6744891" y="5851327"/>
            <a:ext cx="1713071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Удосконалені системи розподілу винагород, більша прозорість</a:t>
            </a:r>
            <a:endParaRPr lang="en-US" sz="1150" dirty="0"/>
          </a:p>
        </p:txBody>
      </p:sp>
      <p:sp>
        <p:nvSpPr>
          <p:cNvPr id="30" name="Text 27"/>
          <p:cNvSpPr/>
          <p:nvPr/>
        </p:nvSpPr>
        <p:spPr>
          <a:xfrm>
            <a:off x="527685" y="7091839"/>
            <a:ext cx="8088630" cy="72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стратегії демонструють, як економічні стимули можуть впливати на безпеку Bitcoin. Багато з цих атак залишаються теоретичними, оскільки вартість їх реалізації часто перевищує потенційний прибуток, особливо з ростом мережі.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934" y="485537"/>
            <a:ext cx="11599545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Структура курсу: шість модулів для повного розуміння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34" y="1390174"/>
            <a:ext cx="882729" cy="10592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5459" y="1566624"/>
            <a:ext cx="33144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Огляд Bitcoin на високому рівні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65459" y="1948339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Основні властивості та принципи роботи децентралізованої валюти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2449473"/>
            <a:ext cx="882729" cy="10592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5459" y="2625923"/>
            <a:ext cx="220694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Історія блокчейну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65459" y="3007638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 руху Шифропанків до корпоративного використання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" y="3508772"/>
            <a:ext cx="882729" cy="10592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5459" y="3685223"/>
            <a:ext cx="3481864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Технічний огляд механіки Bitcoin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65459" y="4066937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Глибокий аналіз технологій і оптимізацій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4568071"/>
            <a:ext cx="882729" cy="105929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5459" y="4744522"/>
            <a:ext cx="2708196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Bitcoin у реальному житті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65459" y="5126236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Гаманці, майнінг та практичне застосування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5627370"/>
            <a:ext cx="882729" cy="10592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5459" y="5803821"/>
            <a:ext cx="295370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Теорія ігор і мережеві атаки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65459" y="6185535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Уразливості та можливі загрози для мережі</a:t>
            </a:r>
            <a:endParaRPr lang="en-US" sz="13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" y="6686669"/>
            <a:ext cx="882729" cy="105929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5459" y="6863120"/>
            <a:ext cx="2960608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Ethereum і смарт-контракти</a:t>
            </a:r>
            <a:endParaRPr lang="en-US" sz="1700" dirty="0"/>
          </a:p>
        </p:txBody>
      </p:sp>
      <p:sp>
        <p:nvSpPr>
          <p:cNvPr id="20" name="Text 12"/>
          <p:cNvSpPr/>
          <p:nvPr/>
        </p:nvSpPr>
        <p:spPr>
          <a:xfrm>
            <a:off x="1765459" y="7244834"/>
            <a:ext cx="12247007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Розширення можливостей децентралізованого майбутнього</a:t>
            </a:r>
            <a:endParaRPr lang="en-US" sz="13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588" y="555903"/>
            <a:ext cx="13215223" cy="1263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Ethereum і смарт-контракти: розширення можливостей блокчейну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588" y="2223730"/>
            <a:ext cx="4202906" cy="25975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7588" y="5073968"/>
            <a:ext cx="4202906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Віртуальна машина Ethereum (EVM)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7588" y="5826919"/>
            <a:ext cx="420290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Децентралізований комп'ютер, що виконує смарт-контракти. EVM забезпечує Тюрінг-повноту, дозволяючи створювати програми будь-якої складності в екосистемі Ethereum, на відміну від обмеженого Bitcoin Script.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747" y="2223730"/>
            <a:ext cx="4202906" cy="25975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3747" y="5073968"/>
            <a:ext cx="2527340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Смарт-контракти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13747" y="5511046"/>
            <a:ext cx="420290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Самовиконувані контракти з умовами угоди, записаними в коді. Вони автоматично виконуються при досягненні визначених умов без необхідності втручання третіх сторін, забезпечуючи прозорість та незмінність угоди.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905" y="2223730"/>
            <a:ext cx="4202906" cy="25975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9905" y="5073968"/>
            <a:ext cx="4202906" cy="6317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Децентралізовані додатки (DApps)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719905" y="5826919"/>
            <a:ext cx="420290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Програми, що використовують смарт-контракти для бізнес-логіки, взаємодіючи з блокчейном. DApps охоплюють різноманітні галузі: від фінансів (DeFi) та ігор до управління ланцюгом поставок і цифрової ідентифікації.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701" y="795695"/>
            <a:ext cx="13314998" cy="1174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Відмінності між Bitcoin та Ethereum: моделі UTXO vs. Акаунти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7701" y="2345888"/>
            <a:ext cx="13314998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Дві найпопулярніші блокчейн-платформи використовують принципово різні архітектурні підходи: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7701" y="2857738"/>
            <a:ext cx="6563558" cy="4576167"/>
          </a:xfrm>
          <a:prstGeom prst="roundRect">
            <a:avLst>
              <a:gd name="adj" fmla="val 616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845582" y="3045619"/>
            <a:ext cx="246471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Bitcoin (UTXO модель)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45582" y="3451979"/>
            <a:ext cx="6187797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Архітектура: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Використовує модель UTXO (Unspent Transaction Output), де "монети" існують як невитрачені результати попередніх транзакцій.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45582" y="4466273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Безпека: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Висока (9/10) - пріоритетний напрямок системи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45582" y="4832509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Масштабованість: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Середня (6/10) - поступово покращується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845582" y="5198745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Програмованість: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Низька (2/10) - обмежена функціональність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845582" y="5564981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Швидкість транзакцій: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Низька (3/10) - повільніша обробка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845582" y="5931217"/>
            <a:ext cx="618779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Гнучкість застосувань: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Обмежена (4/10) - фокус на валютній функції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845582" y="6644997"/>
            <a:ext cx="618779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Призначений переважно як цифрова валюта з акцентом на безпеку та стабільність.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09140" y="2857738"/>
            <a:ext cx="6563558" cy="4576167"/>
          </a:xfrm>
          <a:prstGeom prst="roundRect">
            <a:avLst>
              <a:gd name="adj" fmla="val 616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7597021" y="3045619"/>
            <a:ext cx="3141107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Ethereum (Модель акаунтів)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597021" y="3451979"/>
            <a:ext cx="618779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Архітектура: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Використовує модель акаунтів, де кожен користувач має обліковий запис із балансом та станом.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597021" y="4165759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Безпека: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Висока (8/10) - надійна, але складніша система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97021" y="4531995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Масштабованість: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Середня (5/10) - викликає певні труднощі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7597021" y="4898231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Програмованість: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Дуже висока (9/10) - основна перевага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97021" y="5264467"/>
            <a:ext cx="6187797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Швидкість транзакцій: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Середня (7/10) - швидша за Bitcoin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97021" y="5630704"/>
            <a:ext cx="6187797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Гнучкість застосувань: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Дуже висока (9/10) - різноманітні можливості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97021" y="6344483"/>
            <a:ext cx="6187797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Орієнтований на створення децентралізованої обчислювальної платформи з підтримкою розширеного функціоналу смарт-контрактів.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748" y="540306"/>
            <a:ext cx="7769304" cy="1227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Протокол і консенсус Bitcoin: загальний огляд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3748" y="2062401"/>
            <a:ext cx="147280" cy="1367552"/>
          </a:xfrm>
          <a:prstGeom prst="roundRect">
            <a:avLst>
              <a:gd name="adj" fmla="val 20002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615589" y="2062401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Ідентичність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615589" y="2486978"/>
            <a:ext cx="7327463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 створюються та ідентифікуються криптографічні адреси у мережі Bitcoin. Розглянемо принципи асиметричного шифрування та роль відкритих і закритих ключів.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468308" y="3626287"/>
            <a:ext cx="147280" cy="1053227"/>
          </a:xfrm>
          <a:prstGeom prst="roundRect">
            <a:avLst>
              <a:gd name="adj" fmla="val 20002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910149" y="3626287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Транзакції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910149" y="4050863"/>
            <a:ext cx="7032903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Дослідження механізму проведення та верифікації транзакцій. Аналіз структури транзакцій та їх підписання за допомогою закритих ключів.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762869" y="4875848"/>
            <a:ext cx="147280" cy="1053227"/>
          </a:xfrm>
          <a:prstGeom prst="roundRect">
            <a:avLst>
              <a:gd name="adj" fmla="val 20002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7204710" y="4875848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Ведення записів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04710" y="5300424"/>
            <a:ext cx="6738342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Вивчення блокчейну як розподіленого реєстру даних. Особливості формування блоків та їх зв'язування через хеш-функції.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057430" y="6125408"/>
            <a:ext cx="147280" cy="1367552"/>
          </a:xfrm>
          <a:prstGeom prst="roundRect">
            <a:avLst>
              <a:gd name="adj" fmla="val 20002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7499271" y="6125408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Консенсус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499271" y="6549985"/>
            <a:ext cx="6443782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Алгоритми досягнення узгодженості в розподіленій мережі без центрального органу. Механізми Proof of Work та їх важливість для безпеки системи.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966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Фундаментальні концепції централізованих і децентралізованих валют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04198"/>
            <a:ext cx="31823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Централізовані валюти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85342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Традиційні фіатні валюти, якими керують центральні банки та державні органи. Вони мають фізичну форму або електронні записи у централізованих базах даних.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781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Контролюються урядом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20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Підкріплені державною гарантією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625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Вразливі до інфляції та політичного впливу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047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Залежать від довіри до центрального органу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104198"/>
            <a:ext cx="3517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Децентралізовані валюти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68534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Криптовалюти, що функціонують на основі блокчейн-технології без єдиного контролюючого органу. Вони існують як записи в розподіленому реєстрі, який підтримується мережею учасників.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410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мають центрального органу контролю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7832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Забезпечені криптографією та математикою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2254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Прозорі та стійкі до цензури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6676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Базуються на довірі до протоколу та коду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0677" y="512088"/>
            <a:ext cx="13329047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Історія блокчейну: від руху Шифропанків до JP Morgan Chase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3770" y="2045970"/>
            <a:ext cx="22860" cy="5671542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4" name="Shape 2"/>
          <p:cNvSpPr/>
          <p:nvPr/>
        </p:nvSpPr>
        <p:spPr>
          <a:xfrm>
            <a:off x="6571238" y="2452688"/>
            <a:ext cx="557689" cy="22860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5" name="Shape 3"/>
          <p:cNvSpPr/>
          <p:nvPr/>
        </p:nvSpPr>
        <p:spPr>
          <a:xfrm>
            <a:off x="7106067" y="2255044"/>
            <a:ext cx="418267" cy="41826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7175718" y="2289810"/>
            <a:ext cx="27884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4061460" y="2231827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1980-1990-ті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650677" y="2633782"/>
            <a:ext cx="573488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Зародження руху Шифропанків, що виступав за використання криптографії для соціальних та політичних змін. Попередники Bitcoin: Hashcash, B-money, Bit Gold.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501473" y="3382208"/>
            <a:ext cx="557689" cy="22860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10" name="Shape 8"/>
          <p:cNvSpPr/>
          <p:nvPr/>
        </p:nvSpPr>
        <p:spPr>
          <a:xfrm>
            <a:off x="7106067" y="3184565"/>
            <a:ext cx="418267" cy="41826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1" name="Text 9"/>
          <p:cNvSpPr/>
          <p:nvPr/>
        </p:nvSpPr>
        <p:spPr>
          <a:xfrm>
            <a:off x="7175718" y="3219331"/>
            <a:ext cx="27884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8244840" y="3161348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2008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8244840" y="3563303"/>
            <a:ext cx="573488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Сатоші Накамото публікує революційну статтю "Bitcoin: A Peer-to-Peer Electronic Cash System", закладаючи теоретичні основи першої криптовалюти.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6571238" y="4308277"/>
            <a:ext cx="557689" cy="22860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15" name="Shape 13"/>
          <p:cNvSpPr/>
          <p:nvPr/>
        </p:nvSpPr>
        <p:spPr>
          <a:xfrm>
            <a:off x="7106067" y="4110633"/>
            <a:ext cx="418267" cy="41826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175718" y="4145399"/>
            <a:ext cx="27884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4061460" y="4087416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2009-2013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650677" y="4489371"/>
            <a:ext cx="573488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Запуск мережі Bitcoin. Перші транзакції та біржі. Зростання популярності серед ентузіастів і технологічних спеціалістів. Поява альтернативних криптовалют.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501473" y="5234345"/>
            <a:ext cx="557689" cy="22860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20" name="Shape 18"/>
          <p:cNvSpPr/>
          <p:nvPr/>
        </p:nvSpPr>
        <p:spPr>
          <a:xfrm>
            <a:off x="7106067" y="5036701"/>
            <a:ext cx="418267" cy="41826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7175718" y="5071467"/>
            <a:ext cx="27884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8244840" y="5013484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2014-2017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8244840" y="5415439"/>
            <a:ext cx="5734883" cy="892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Ethereum і поява концепції смарт-контрактів. Початок епохи ICO (Initial Coin Offering). Зростання корпоративного інтересу до блокчейн-технології.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6571238" y="6160413"/>
            <a:ext cx="557689" cy="22860"/>
          </a:xfrm>
          <a:prstGeom prst="roundRect">
            <a:avLst>
              <a:gd name="adj" fmla="val 122005"/>
            </a:avLst>
          </a:prstGeom>
          <a:solidFill>
            <a:srgbClr val="61646A"/>
          </a:solidFill>
          <a:ln/>
        </p:spPr>
      </p:sp>
      <p:sp>
        <p:nvSpPr>
          <p:cNvPr id="25" name="Shape 23"/>
          <p:cNvSpPr/>
          <p:nvPr/>
        </p:nvSpPr>
        <p:spPr>
          <a:xfrm>
            <a:off x="7106067" y="5962769"/>
            <a:ext cx="418267" cy="41826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6" name="Text 24"/>
          <p:cNvSpPr/>
          <p:nvPr/>
        </p:nvSpPr>
        <p:spPr>
          <a:xfrm>
            <a:off x="7175718" y="5997535"/>
            <a:ext cx="27884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4061460" y="5939552"/>
            <a:ext cx="2324100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2018-сьогодні</a:t>
            </a:r>
            <a:endParaRPr lang="en-US" sz="1800" dirty="0"/>
          </a:p>
        </p:txBody>
      </p:sp>
      <p:sp>
        <p:nvSpPr>
          <p:cNvPr id="28" name="Text 26"/>
          <p:cNvSpPr/>
          <p:nvPr/>
        </p:nvSpPr>
        <p:spPr>
          <a:xfrm>
            <a:off x="650677" y="6341507"/>
            <a:ext cx="5734883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Інституціоналізація криптовалют. Великі банки, включаючи JP Morgan Chase, розробляють власні блокчейн-рішення. Регуляторні органи активніше включаються в регулювання ринку.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032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843" y="2809875"/>
            <a:ext cx="13340715" cy="1151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Революційне значення Bitcoin у порівнянні з попередниками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4843" y="4237792"/>
            <a:ext cx="6578322" cy="1651159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29032" y="4421981"/>
            <a:ext cx="45569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Вирішення проблеми "подвійних витрат"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29032" y="4820364"/>
            <a:ext cx="62099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Bitcoin вперше ефективно вирішив проблему подвійного витрачання (double-spending) без центрального посередника за допомогою консенсусного механізму Proof of Work та блокчейн-технології.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7407354" y="4237792"/>
            <a:ext cx="6578322" cy="1651159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7591544" y="4421981"/>
            <a:ext cx="256174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Повна децентралізація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1544" y="4820364"/>
            <a:ext cx="62099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відміну від попередніх спроб, Bitcoin досяг реальної децентралізації – система не має єдиної точки відмови і успішно функціонує без центрального органу контролю.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44843" y="6073140"/>
            <a:ext cx="6578322" cy="1651159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829032" y="6257330"/>
            <a:ext cx="306955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Програмована обмеженість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29032" y="6655713"/>
            <a:ext cx="62099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Максимальна кількість Bitcoin обмежена 21 мільйоном монет, що робить його дефіцитним ресурсом, подібним до золота, але з перевагами цифрового активу.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7407354" y="6073140"/>
            <a:ext cx="6578322" cy="1651159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7591544" y="6257330"/>
            <a:ext cx="372284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Перша функціонуюча екосистема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1544" y="6655713"/>
            <a:ext cx="6209943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Bitcoin створив першу діючу екосистему з реальними користувачами, що забезпечило мережевий ефект і стимулювало подальший розвиток всієї індустрії криптовалют.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7648"/>
            <a:ext cx="125619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Bitcoin механіка і оптимізації: технічний огляд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48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Мережа Bitcoin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3884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P2P архітектура з повними та легкими вузлами для розподіленої верифікації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3500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Криптографія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284047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Еліптичні криві та хеш-функції SHA-256 для безпеки транзакцій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Bitcoin Script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396859"/>
            <a:ext cx="37853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Проста мова програмування для визначення умов витрачання коштів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82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Конфіденційність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161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Псевдонімність та методи підвищення приватності транзакцій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564" y="606552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496020" y="5345906"/>
            <a:ext cx="3196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Схеми хеш-зобов'язань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83632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Криптографічні механізми для забезпечення незмінності даних</a:t>
            </a:r>
            <a:endParaRPr lang="en-US" sz="17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392" y="520184"/>
            <a:ext cx="11882914" cy="590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Криптографічні хеш-функції: основа безпеки Bitcoin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61392" y="1488638"/>
            <a:ext cx="13307616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Хеш-функції забезпечують критично важливі властивості, що роблять блокчейн Bitcoin надійним та безпечним.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4800" y="2003465"/>
            <a:ext cx="1646753" cy="139112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244" y="2713196"/>
            <a:ext cx="265748" cy="3321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000506" y="2343507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Зв'язування блоків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5000506" y="2752130"/>
            <a:ext cx="8349258" cy="302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математичного зв'язку між блоками, що забезпечує незмінність історії транзакцій</a:t>
            </a:r>
            <a:endParaRPr lang="en-US" sz="1450" dirty="0"/>
          </a:p>
        </p:txBody>
      </p:sp>
      <p:sp>
        <p:nvSpPr>
          <p:cNvPr id="8" name="Shape 4"/>
          <p:cNvSpPr/>
          <p:nvPr/>
        </p:nvSpPr>
        <p:spPr>
          <a:xfrm>
            <a:off x="4858703" y="3408640"/>
            <a:ext cx="9063157" cy="11430"/>
          </a:xfrm>
          <a:prstGeom prst="roundRect">
            <a:avLst>
              <a:gd name="adj" fmla="val 248015"/>
            </a:avLst>
          </a:prstGeom>
          <a:solidFill>
            <a:srgbClr val="61646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364" y="3441740"/>
            <a:ext cx="3293626" cy="1391126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244" y="3971211"/>
            <a:ext cx="265748" cy="3321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23942" y="3630692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Стійкість до колізій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823942" y="4039314"/>
            <a:ext cx="7956113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Надзвичайно мала ймовірність знаходження двох різних наборів даних з однаковим хешем</a:t>
            </a:r>
            <a:endParaRPr lang="en-US" sz="1450" dirty="0"/>
          </a:p>
        </p:txBody>
      </p:sp>
      <p:sp>
        <p:nvSpPr>
          <p:cNvPr id="13" name="Shape 7"/>
          <p:cNvSpPr/>
          <p:nvPr/>
        </p:nvSpPr>
        <p:spPr>
          <a:xfrm>
            <a:off x="5682139" y="4846915"/>
            <a:ext cx="8239720" cy="11430"/>
          </a:xfrm>
          <a:prstGeom prst="roundRect">
            <a:avLst>
              <a:gd name="adj" fmla="val 248015"/>
            </a:avLst>
          </a:prstGeom>
          <a:solidFill>
            <a:srgbClr val="61646A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47" y="4880015"/>
            <a:ext cx="4940379" cy="1391126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5363" y="5409486"/>
            <a:ext cx="265748" cy="33218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647378" y="5068967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Однонаправленість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6647378" y="5477589"/>
            <a:ext cx="7132677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Неможливість отримати вихідні дані з хешу – потрібен перебір усіх можливих варіантів</a:t>
            </a:r>
            <a:endParaRPr lang="en-US" sz="1450" dirty="0"/>
          </a:p>
        </p:txBody>
      </p:sp>
      <p:sp>
        <p:nvSpPr>
          <p:cNvPr id="18" name="Shape 10"/>
          <p:cNvSpPr/>
          <p:nvPr/>
        </p:nvSpPr>
        <p:spPr>
          <a:xfrm>
            <a:off x="6505575" y="6285190"/>
            <a:ext cx="7416284" cy="11430"/>
          </a:xfrm>
          <a:prstGeom prst="roundRect">
            <a:avLst>
              <a:gd name="adj" fmla="val 248015"/>
            </a:avLst>
          </a:prstGeom>
          <a:solidFill>
            <a:srgbClr val="61646A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611" y="6318290"/>
            <a:ext cx="6587252" cy="1391126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5244" y="6847761"/>
            <a:ext cx="265748" cy="332184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470815" y="6507242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Цифровий відбиток</a:t>
            </a:r>
            <a:endParaRPr lang="en-US" sz="1850" dirty="0"/>
          </a:p>
        </p:txBody>
      </p:sp>
      <p:sp>
        <p:nvSpPr>
          <p:cNvPr id="22" name="Text 12"/>
          <p:cNvSpPr/>
          <p:nvPr/>
        </p:nvSpPr>
        <p:spPr>
          <a:xfrm>
            <a:off x="7470815" y="6915864"/>
            <a:ext cx="6309241" cy="604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Унікальний "відбиток" фіксованої довжини для будь-яких вхідних даних незалежно від їх розміру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8300" y="1007745"/>
            <a:ext cx="7767399" cy="1228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Приклади хеш-функції. Як це працює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88300" y="2531626"/>
            <a:ext cx="776739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Хеш-функції забезпечують критично важливі властивості, що роблять блокчейн Bitcoin надійним та безпечним.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8300" y="3382208"/>
            <a:ext cx="3785473" cy="2509838"/>
          </a:xfrm>
          <a:prstGeom prst="roundRect">
            <a:avLst>
              <a:gd name="adj" fmla="val 1175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884873" y="3578781"/>
            <a:ext cx="3392329" cy="614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1: Вхідні дані → Хеш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4873" y="4311372"/>
            <a:ext cx="3392329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"Привіт" → 5dfac8d173362e5eef138dda6d1530118b58ea42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70346" y="3382208"/>
            <a:ext cx="3785473" cy="2509838"/>
          </a:xfrm>
          <a:prstGeom prst="roundRect">
            <a:avLst>
              <a:gd name="adj" fmla="val 1175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66918" y="3578781"/>
            <a:ext cx="3340418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2: Лавинний ефект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66918" y="4004072"/>
            <a:ext cx="3392329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"Привіт!" → a4dc86f00831453635ef070f1f190749a05a254c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4866918" y="5066109"/>
            <a:ext cx="3392329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Зміна одного символу призводить до повністю іншого хешу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88300" y="6088618"/>
            <a:ext cx="7767399" cy="1133118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84873" y="6285190"/>
            <a:ext cx="3543419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3: Однаковий розмір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884873" y="6710482"/>
            <a:ext cx="737425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будь-якого обсягу вхідних даних хеш SHA-256 завжди має довжину 256 біт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2025-03-31T09:14:49Z</dcterms:created>
  <dcterms:modified xsi:type="dcterms:W3CDTF">2025-03-31T09:14:49Z</dcterms:modified>
</cp:coreProperties>
</file>